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7"/>
  </p:notesMasterIdLst>
  <p:sldIdLst>
    <p:sldId id="257" r:id="rId2"/>
    <p:sldId id="306" r:id="rId3"/>
    <p:sldId id="313" r:id="rId4"/>
    <p:sldId id="310" r:id="rId5"/>
    <p:sldId id="31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9"/>
    <a:srgbClr val="154336"/>
    <a:srgbClr val="B9EDFF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4" autoAdjust="0"/>
    <p:restoredTop sz="82609" autoAdjust="0"/>
  </p:normalViewPr>
  <p:slideViewPr>
    <p:cSldViewPr snapToGrid="0">
      <p:cViewPr varScale="1">
        <p:scale>
          <a:sx n="114" d="100"/>
          <a:sy n="114" d="100"/>
        </p:scale>
        <p:origin x="97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39C6B-FB0A-48DC-9A8C-F0876D479AFC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B0959-1C47-4CD4-8C02-74D0BEC5AC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3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B0959-1C47-4CD4-8C02-74D0BEC5AC0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8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B0959-1C47-4CD4-8C02-74D0BEC5AC0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66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C357-020A-4083-AD3F-9C82E7346E28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ADCF-2856-4C71-9D32-46B4A1737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699" y="178904"/>
            <a:ext cx="10429301" cy="791332"/>
          </a:xfrm>
        </p:spPr>
        <p:txBody>
          <a:bodyPr>
            <a:normAutofit fontScale="90000"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 ОБЛЫСЫ БІЛІМ БЕРУДІ ДАМЫТУ ОРТАЛЫҒЫ</a:t>
            </a:r>
            <a:b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 ЖӘНЕ СТРАТЕГИЯЛЫҚ ЖОСПАРЛАУ КАФЕДРАСЫ</a:t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276" y="6224441"/>
            <a:ext cx="10203737" cy="633559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kk-KZ" sz="20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«Инновация және стратегиялық жоспарлау» кафедрасының әдіскері С.Нуржанова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814" y="2713168"/>
            <a:ext cx="1136254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err="1">
                <a:solidFill>
                  <a:srgbClr val="002060"/>
                </a:solidFill>
                <a:latin typeface="Arial"/>
              </a:rPr>
              <a:t>Шағын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жинақты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мектептердегі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оқу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үдерісінің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жағдайына</a:t>
            </a:r>
            <a:r>
              <a:rPr lang="ru-RU" sz="36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Arial"/>
              </a:rPr>
              <a:t>талдау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9925" y="79514"/>
            <a:ext cx="1718084" cy="1351722"/>
          </a:xfrm>
          <a:prstGeom prst="ellipse">
            <a:avLst/>
          </a:prstGeom>
          <a:ln w="3175" cap="rnd">
            <a:solidFill>
              <a:srgbClr val="0070C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10993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AA2BF14-CEE5-4BF4-B461-8F796791C972}"/>
              </a:ext>
            </a:extLst>
          </p:cNvPr>
          <p:cNvSpPr/>
          <p:nvPr/>
        </p:nvSpPr>
        <p:spPr>
          <a:xfrm>
            <a:off x="3136349" y="3299468"/>
            <a:ext cx="553829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0" b="1" dirty="0">
                <a:solidFill>
                  <a:srgbClr val="A7F5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7290" y="474527"/>
            <a:ext cx="11220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2060"/>
                </a:solidFill>
                <a:latin typeface="Arial"/>
              </a:rPr>
              <a:t>Түркістан</a:t>
            </a:r>
            <a:r>
              <a:rPr lang="ru-RU" sz="280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Arial"/>
              </a:rPr>
              <a:t>облысы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96684" y="4142110"/>
            <a:ext cx="2366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3" name="AutoShape 5" descr="Диаграмма ответов в Формах. Вопрос: Әдістемелік қолдау бағыттарын таңдаңыз / Выберите направления методической поддержки&#10;. Количество ответов: 29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AutoShape 7" descr="Диаграмма ответов в Формах. Вопрос: Әдістемелік қолдау бағыттарын таңдаңыз / Выберите направления методической поддержки&#10;. Количество ответов: 29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06865" y="16910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17966F5-517C-4DD0-8E04-50A342FE7D3C}"/>
              </a:ext>
            </a:extLst>
          </p:cNvPr>
          <p:cNvSpPr/>
          <p:nvPr/>
        </p:nvSpPr>
        <p:spPr>
          <a:xfrm>
            <a:off x="4069846" y="56280"/>
            <a:ext cx="36713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138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236E106-A61F-4415-9C77-FA38137EF0C0}"/>
              </a:ext>
            </a:extLst>
          </p:cNvPr>
          <p:cNvSpPr/>
          <p:nvPr/>
        </p:nvSpPr>
        <p:spPr>
          <a:xfrm>
            <a:off x="1807494" y="1070443"/>
            <a:ext cx="36713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8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EC318E9-A8F1-42EF-8237-1F9348F9AD05}"/>
              </a:ext>
            </a:extLst>
          </p:cNvPr>
          <p:cNvSpPr/>
          <p:nvPr/>
        </p:nvSpPr>
        <p:spPr>
          <a:xfrm>
            <a:off x="155575" y="2469328"/>
            <a:ext cx="5185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Ө.Жәнібеков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атындағы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№4 лицей-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5432972-8E10-4E0A-B500-CFFBC1B70B02}"/>
              </a:ext>
            </a:extLst>
          </p:cNvPr>
          <p:cNvSpPr/>
          <p:nvPr/>
        </p:nvSpPr>
        <p:spPr>
          <a:xfrm>
            <a:off x="0" y="3060000"/>
            <a:ext cx="5587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С.Ерубаев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атындағы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шағын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жинақты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КММ</a:t>
            </a:r>
          </a:p>
          <a:p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Шеңгелді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шағын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жинақты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КММ</a:t>
            </a:r>
          </a:p>
          <a:p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3628F16-BF4F-4662-B595-C9F914700F85}"/>
              </a:ext>
            </a:extLst>
          </p:cNvPr>
          <p:cNvSpPr/>
          <p:nvPr/>
        </p:nvSpPr>
        <p:spPr>
          <a:xfrm>
            <a:off x="4423719" y="4568902"/>
            <a:ext cx="21414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магниттік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89CD0638-2755-4E86-9908-8B8FFA93D716}"/>
              </a:ext>
            </a:extLst>
          </p:cNvPr>
          <p:cNvSpPr/>
          <p:nvPr/>
        </p:nvSpPr>
        <p:spPr>
          <a:xfrm>
            <a:off x="2350678" y="2787835"/>
            <a:ext cx="411060" cy="1718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ED303DB-F6D6-48E3-A05D-022F07A00360}"/>
              </a:ext>
            </a:extLst>
          </p:cNvPr>
          <p:cNvSpPr/>
          <p:nvPr/>
        </p:nvSpPr>
        <p:spPr>
          <a:xfrm>
            <a:off x="2556208" y="1532109"/>
            <a:ext cx="19404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Отырар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Бәйдібек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2504851-B855-496B-9242-5B8A7405D70F}"/>
              </a:ext>
            </a:extLst>
          </p:cNvPr>
          <p:cNvSpPr/>
          <p:nvPr/>
        </p:nvSpPr>
        <p:spPr>
          <a:xfrm>
            <a:off x="3526446" y="1776831"/>
            <a:ext cx="36713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1,4%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43F6EB3-CBBD-4245-89A3-C0794BD5466E}"/>
              </a:ext>
            </a:extLst>
          </p:cNvPr>
          <p:cNvCxnSpPr/>
          <p:nvPr/>
        </p:nvCxnSpPr>
        <p:spPr>
          <a:xfrm>
            <a:off x="83797" y="3767886"/>
            <a:ext cx="9087695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115BC5B5-3FA5-468D-AE06-42CA1662E30D}"/>
              </a:ext>
            </a:extLst>
          </p:cNvPr>
          <p:cNvCxnSpPr>
            <a:cxnSpLocks/>
          </p:cNvCxnSpPr>
          <p:nvPr/>
        </p:nvCxnSpPr>
        <p:spPr>
          <a:xfrm>
            <a:off x="83797" y="3911897"/>
            <a:ext cx="10352108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3250A90F-CA37-496B-87E5-E068001B2F39}"/>
              </a:ext>
            </a:extLst>
          </p:cNvPr>
          <p:cNvCxnSpPr>
            <a:cxnSpLocks/>
          </p:cNvCxnSpPr>
          <p:nvPr/>
        </p:nvCxnSpPr>
        <p:spPr>
          <a:xfrm>
            <a:off x="83797" y="4055908"/>
            <a:ext cx="11669180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367F96B-7F5D-44E6-BC83-0A45DB3E52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11" t="6064" r="2610" b="7782"/>
          <a:stretch/>
        </p:blipFill>
        <p:spPr>
          <a:xfrm>
            <a:off x="5809297" y="212079"/>
            <a:ext cx="6382704" cy="3437365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9A41721-B9D1-4419-8760-62EAA040DAE1}"/>
              </a:ext>
            </a:extLst>
          </p:cNvPr>
          <p:cNvSpPr/>
          <p:nvPr/>
        </p:nvSpPr>
        <p:spPr>
          <a:xfrm>
            <a:off x="7327558" y="3891036"/>
            <a:ext cx="21995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645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E97FFB9-2C35-4AF7-A852-D39762061E6F}"/>
              </a:ext>
            </a:extLst>
          </p:cNvPr>
          <p:cNvSpPr/>
          <p:nvPr/>
        </p:nvSpPr>
        <p:spPr>
          <a:xfrm>
            <a:off x="1911178" y="3911897"/>
            <a:ext cx="20924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260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DF2F9BB-9F9C-42FF-86AA-B6CFFF2BC993}"/>
              </a:ext>
            </a:extLst>
          </p:cNvPr>
          <p:cNvSpPr/>
          <p:nvPr/>
        </p:nvSpPr>
        <p:spPr>
          <a:xfrm>
            <a:off x="3136348" y="5269238"/>
            <a:ext cx="52909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41/29,7 %</a:t>
            </a:r>
          </a:p>
        </p:txBody>
      </p:sp>
    </p:spTree>
    <p:extLst>
      <p:ext uri="{BB962C8B-B14F-4D97-AF65-F5344CB8AC3E}">
        <p14:creationId xmlns:p14="http://schemas.microsoft.com/office/powerpoint/2010/main" val="213441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://ipoteka.msk.ru/upload/iblock/273/273074a9c8a0a047c8c221474dc3c2a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7" y="327320"/>
            <a:ext cx="2866572" cy="232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313037" y="3126260"/>
            <a:ext cx="2067697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ШЖМ оқушылардың </a:t>
            </a:r>
          </a:p>
          <a:p>
            <a:pPr lvl="0" algn="ctr"/>
            <a:r>
              <a:rPr lang="kk-KZ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осал тұстары</a:t>
            </a:r>
            <a:endParaRPr lang="ru-RU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619633" y="33411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71786" y="1120046"/>
            <a:ext cx="0" cy="482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871786" y="1091404"/>
            <a:ext cx="1079160" cy="14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46" idx="2"/>
          </p:cNvCxnSpPr>
          <p:nvPr/>
        </p:nvCxnSpPr>
        <p:spPr>
          <a:xfrm>
            <a:off x="3888262" y="2734657"/>
            <a:ext cx="3459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892374" y="4311549"/>
            <a:ext cx="7331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871786" y="5659055"/>
            <a:ext cx="2759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926228" y="662846"/>
            <a:ext cx="21171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 – өзі реттеу қиындықтары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4234255" y="2293936"/>
            <a:ext cx="1548707" cy="8814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 – қатынас мәдениті</a:t>
            </a:r>
          </a:p>
        </p:txBody>
      </p:sp>
      <p:sp>
        <p:nvSpPr>
          <p:cNvPr id="47" name="Овал 46"/>
          <p:cNvSpPr/>
          <p:nvPr/>
        </p:nvSpPr>
        <p:spPr>
          <a:xfrm>
            <a:off x="4625545" y="3855309"/>
            <a:ext cx="219126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оқшаулық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4158046" y="5222720"/>
            <a:ext cx="1624916" cy="878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Сыни ойлау қаблетінің төмендігі 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376593" y="357900"/>
            <a:ext cx="0" cy="1495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7012918" y="1105799"/>
            <a:ext cx="1363672" cy="22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97" idx="2"/>
          </p:cNvCxnSpPr>
          <p:nvPr/>
        </p:nvCxnSpPr>
        <p:spPr>
          <a:xfrm>
            <a:off x="8383543" y="357899"/>
            <a:ext cx="83562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8325261" y="1094924"/>
            <a:ext cx="842578" cy="25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99" idx="2"/>
          </p:cNvCxnSpPr>
          <p:nvPr/>
        </p:nvCxnSpPr>
        <p:spPr>
          <a:xfrm>
            <a:off x="8383543" y="1844686"/>
            <a:ext cx="879963" cy="9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вал 96"/>
          <p:cNvSpPr/>
          <p:nvPr/>
        </p:nvSpPr>
        <p:spPr>
          <a:xfrm>
            <a:off x="9219168" y="52953"/>
            <a:ext cx="2667631" cy="609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 деген сенімі төмен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9219168" y="742449"/>
            <a:ext cx="2766484" cy="697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 дағдысы қалыптаспаған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9263506" y="1480938"/>
            <a:ext cx="2691714" cy="745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 – өзі реттеуде осалдық танытуы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Овал 162"/>
          <p:cNvSpPr/>
          <p:nvPr/>
        </p:nvSpPr>
        <p:spPr>
          <a:xfrm>
            <a:off x="6400846" y="3174597"/>
            <a:ext cx="1924415" cy="773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 тұрмыс әдеп нормаларының сақталмауы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Овал 163"/>
          <p:cNvSpPr/>
          <p:nvPr/>
        </p:nvSpPr>
        <p:spPr>
          <a:xfrm>
            <a:off x="6353301" y="2364859"/>
            <a:ext cx="1942841" cy="739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Әлеуметтену ортасындағы тұйықтық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Овал 164"/>
          <p:cNvSpPr/>
          <p:nvPr/>
        </p:nvSpPr>
        <p:spPr>
          <a:xfrm>
            <a:off x="6353301" y="1567907"/>
            <a:ext cx="1942841" cy="7095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Тұлғааралық қарым-қатынас мәдениеті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9" name="Прямая соединительная линия 168"/>
          <p:cNvCxnSpPr/>
          <p:nvPr/>
        </p:nvCxnSpPr>
        <p:spPr>
          <a:xfrm>
            <a:off x="5984790" y="1922684"/>
            <a:ext cx="0" cy="1660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>
            <a:stCxn id="46" idx="6"/>
          </p:cNvCxnSpPr>
          <p:nvPr/>
        </p:nvCxnSpPr>
        <p:spPr>
          <a:xfrm>
            <a:off x="5782962" y="2734657"/>
            <a:ext cx="201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>
            <a:endCxn id="165" idx="2"/>
          </p:cNvCxnSpPr>
          <p:nvPr/>
        </p:nvCxnSpPr>
        <p:spPr>
          <a:xfrm>
            <a:off x="5984790" y="1922684"/>
            <a:ext cx="3685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 стрелкой 190"/>
          <p:cNvCxnSpPr/>
          <p:nvPr/>
        </p:nvCxnSpPr>
        <p:spPr>
          <a:xfrm>
            <a:off x="6020934" y="2734657"/>
            <a:ext cx="3798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 стрелкой 196"/>
          <p:cNvCxnSpPr/>
          <p:nvPr/>
        </p:nvCxnSpPr>
        <p:spPr>
          <a:xfrm>
            <a:off x="5984790" y="3561259"/>
            <a:ext cx="416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>
            <a:off x="6816810" y="4312509"/>
            <a:ext cx="15597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8413977" y="3825776"/>
            <a:ext cx="27858" cy="110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 стрелкой 222"/>
          <p:cNvCxnSpPr/>
          <p:nvPr/>
        </p:nvCxnSpPr>
        <p:spPr>
          <a:xfrm>
            <a:off x="8441835" y="3847200"/>
            <a:ext cx="9689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 стрелкой 225"/>
          <p:cNvCxnSpPr/>
          <p:nvPr/>
        </p:nvCxnSpPr>
        <p:spPr>
          <a:xfrm>
            <a:off x="8441835" y="4890250"/>
            <a:ext cx="9689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Овал 228"/>
          <p:cNvSpPr/>
          <p:nvPr/>
        </p:nvSpPr>
        <p:spPr>
          <a:xfrm>
            <a:off x="9382897" y="3474439"/>
            <a:ext cx="2691714" cy="8380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қолдана алмауы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Овал 229"/>
          <p:cNvSpPr/>
          <p:nvPr/>
        </p:nvSpPr>
        <p:spPr>
          <a:xfrm>
            <a:off x="9382897" y="4459276"/>
            <a:ext cx="2691714" cy="8372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Ғаламторды дұрыс пайдалана білмеуі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Овал 239"/>
          <p:cNvSpPr/>
          <p:nvPr/>
        </p:nvSpPr>
        <p:spPr>
          <a:xfrm>
            <a:off x="6477867" y="5319048"/>
            <a:ext cx="1847394" cy="686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 еркіндігі төмен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Овал 240"/>
          <p:cNvSpPr/>
          <p:nvPr/>
        </p:nvSpPr>
        <p:spPr>
          <a:xfrm>
            <a:off x="6452127" y="6077371"/>
            <a:ext cx="1873134" cy="688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Топтасу жұымысындағы бәсеңдік 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3" name="Овал 242"/>
          <p:cNvSpPr/>
          <p:nvPr/>
        </p:nvSpPr>
        <p:spPr>
          <a:xfrm>
            <a:off x="6453904" y="4492675"/>
            <a:ext cx="1895319" cy="7704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ойын ашық жеткізе алмауы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9" name="Прямая соединительная линия 248"/>
          <p:cNvCxnSpPr/>
          <p:nvPr/>
        </p:nvCxnSpPr>
        <p:spPr>
          <a:xfrm>
            <a:off x="6020934" y="4868118"/>
            <a:ext cx="0" cy="1588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Прямая со стрелкой 252"/>
          <p:cNvCxnSpPr/>
          <p:nvPr/>
        </p:nvCxnSpPr>
        <p:spPr>
          <a:xfrm>
            <a:off x="6020934" y="4877892"/>
            <a:ext cx="432970" cy="12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Прямая со стрелкой 263"/>
          <p:cNvCxnSpPr>
            <a:endCxn id="240" idx="2"/>
          </p:cNvCxnSpPr>
          <p:nvPr/>
        </p:nvCxnSpPr>
        <p:spPr>
          <a:xfrm>
            <a:off x="6020934" y="5662215"/>
            <a:ext cx="45693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Прямая со стрелкой 267"/>
          <p:cNvCxnSpPr>
            <a:endCxn id="241" idx="2"/>
          </p:cNvCxnSpPr>
          <p:nvPr/>
        </p:nvCxnSpPr>
        <p:spPr>
          <a:xfrm>
            <a:off x="6020934" y="6421780"/>
            <a:ext cx="43119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 стрелкой 274"/>
          <p:cNvCxnSpPr>
            <a:stCxn id="48" idx="6"/>
          </p:cNvCxnSpPr>
          <p:nvPr/>
        </p:nvCxnSpPr>
        <p:spPr>
          <a:xfrm>
            <a:off x="5782962" y="5662216"/>
            <a:ext cx="2379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50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3915" y="278297"/>
            <a:ext cx="10304193" cy="5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/>
              </a:rPr>
              <a:t>ШЖМ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мектептерде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сабақты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зерттеу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,</a:t>
            </a:r>
            <a:r>
              <a:rPr lang="en-US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талдау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,</a:t>
            </a:r>
            <a:r>
              <a:rPr lang="en-US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тәжірибе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алмасу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жұмысын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ұйымдастыру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/>
              </a:rPr>
              <a:t>перспективалары</a:t>
            </a:r>
            <a:r>
              <a:rPr lang="ru-RU" b="1" dirty="0">
                <a:solidFill>
                  <a:schemeClr val="bg1"/>
                </a:solidFill>
                <a:latin typeface="Arial"/>
              </a:rPr>
              <a:t>.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643034" y="2214806"/>
            <a:ext cx="1299470" cy="403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ақпан</a:t>
            </a:r>
            <a:endParaRPr lang="ru-RU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331381" y="2060860"/>
            <a:ext cx="1520949" cy="419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наурыз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284762" y="1929158"/>
            <a:ext cx="1481127" cy="442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сәуір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128951" y="1716451"/>
            <a:ext cx="1589903" cy="433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мамыр</a:t>
            </a:r>
            <a:endParaRPr lang="ru-RU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8309740" y="1466335"/>
            <a:ext cx="1759226" cy="500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мамыр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0486768" y="1385998"/>
            <a:ext cx="1589255" cy="499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мамыр</a:t>
            </a:r>
            <a:endParaRPr lang="ru-RU" b="1" dirty="0"/>
          </a:p>
        </p:txBody>
      </p:sp>
      <p:sp>
        <p:nvSpPr>
          <p:cNvPr id="15" name="Параллелограмм 14"/>
          <p:cNvSpPr/>
          <p:nvPr/>
        </p:nvSpPr>
        <p:spPr>
          <a:xfrm>
            <a:off x="174069" y="2743200"/>
            <a:ext cx="1768435" cy="140043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Кіріспе</a:t>
            </a:r>
            <a:r>
              <a:rPr lang="ru-RU" b="1" dirty="0"/>
              <a:t> семинар</a:t>
            </a:r>
          </a:p>
        </p:txBody>
      </p:sp>
      <p:sp>
        <p:nvSpPr>
          <p:cNvPr id="16" name="Параллелограмм 15"/>
          <p:cNvSpPr/>
          <p:nvPr/>
        </p:nvSpPr>
        <p:spPr>
          <a:xfrm>
            <a:off x="1768135" y="2598037"/>
            <a:ext cx="2179645" cy="155153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Тәжірибелік</a:t>
            </a:r>
            <a:r>
              <a:rPr lang="ru-RU" b="1" dirty="0"/>
              <a:t>  семинар</a:t>
            </a:r>
          </a:p>
        </p:txBody>
      </p:sp>
      <p:sp>
        <p:nvSpPr>
          <p:cNvPr id="18" name="Параллелограмм 17"/>
          <p:cNvSpPr/>
          <p:nvPr/>
        </p:nvSpPr>
        <p:spPr>
          <a:xfrm>
            <a:off x="5551446" y="2270824"/>
            <a:ext cx="2290229" cy="189691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prstClr val="white"/>
                </a:solidFill>
              </a:rPr>
              <a:t>Тәжірибелік</a:t>
            </a:r>
            <a:r>
              <a:rPr lang="ru-RU" b="1" dirty="0">
                <a:solidFill>
                  <a:prstClr val="white"/>
                </a:solidFill>
              </a:rPr>
              <a:t> семинар</a:t>
            </a:r>
          </a:p>
        </p:txBody>
      </p:sp>
      <p:sp>
        <p:nvSpPr>
          <p:cNvPr id="19" name="Параллелограмм 18"/>
          <p:cNvSpPr/>
          <p:nvPr/>
        </p:nvSpPr>
        <p:spPr>
          <a:xfrm>
            <a:off x="7536889" y="2036694"/>
            <a:ext cx="2686268" cy="210875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prstClr val="white"/>
                </a:solidFill>
              </a:rPr>
              <a:t>Деректерді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өңдеу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және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талдау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дағдыларын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қалыптастыру</a:t>
            </a:r>
            <a:r>
              <a:rPr lang="ru-RU" b="1" dirty="0">
                <a:solidFill>
                  <a:prstClr val="white"/>
                </a:solidFill>
              </a:rPr>
              <a:t> </a:t>
            </a:r>
            <a:r>
              <a:rPr lang="ru-RU" b="1" dirty="0" err="1">
                <a:solidFill>
                  <a:prstClr val="white"/>
                </a:solidFill>
              </a:rPr>
              <a:t>бойынша</a:t>
            </a:r>
            <a:r>
              <a:rPr lang="ru-RU" b="1" dirty="0">
                <a:solidFill>
                  <a:prstClr val="white"/>
                </a:solidFill>
              </a:rPr>
              <a:t> Семинар</a:t>
            </a:r>
          </a:p>
        </p:txBody>
      </p:sp>
      <p:sp>
        <p:nvSpPr>
          <p:cNvPr id="20" name="Параллелограмм 19"/>
          <p:cNvSpPr/>
          <p:nvPr/>
        </p:nvSpPr>
        <p:spPr>
          <a:xfrm>
            <a:off x="9868930" y="1963147"/>
            <a:ext cx="2265405" cy="2180485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Қорытынды семинар</a:t>
            </a:r>
            <a:endParaRPr lang="ru-RU" b="1" dirty="0"/>
          </a:p>
        </p:txBody>
      </p:sp>
      <p:sp>
        <p:nvSpPr>
          <p:cNvPr id="23" name="Параллелограмм 22"/>
          <p:cNvSpPr/>
          <p:nvPr/>
        </p:nvSpPr>
        <p:spPr>
          <a:xfrm>
            <a:off x="3702240" y="2416695"/>
            <a:ext cx="2130149" cy="174862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err="1">
                <a:solidFill>
                  <a:prstClr val="white"/>
                </a:solidFill>
              </a:rPr>
              <a:t>Тәжірибелік</a:t>
            </a:r>
            <a:r>
              <a:rPr lang="ru-RU" b="1" dirty="0">
                <a:solidFill>
                  <a:prstClr val="white"/>
                </a:solidFill>
              </a:rPr>
              <a:t> семинар</a:t>
            </a:r>
          </a:p>
        </p:txBody>
      </p:sp>
      <p:sp>
        <p:nvSpPr>
          <p:cNvPr id="24" name="Овал 23"/>
          <p:cNvSpPr/>
          <p:nvPr/>
        </p:nvSpPr>
        <p:spPr>
          <a:xfrm>
            <a:off x="2502944" y="5638015"/>
            <a:ext cx="191509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2 сабақ</a:t>
            </a:r>
            <a:endParaRPr lang="ru-RU" b="1" dirty="0"/>
          </a:p>
        </p:txBody>
      </p:sp>
      <p:sp>
        <p:nvSpPr>
          <p:cNvPr id="25" name="Овал 24"/>
          <p:cNvSpPr/>
          <p:nvPr/>
        </p:nvSpPr>
        <p:spPr>
          <a:xfrm>
            <a:off x="4696047" y="5638015"/>
            <a:ext cx="200051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2 саба</a:t>
            </a:r>
            <a:r>
              <a:rPr lang="kk-KZ" dirty="0"/>
              <a:t>қ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6918747" y="5638015"/>
            <a:ext cx="205954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2 сабақ</a:t>
            </a:r>
            <a:endParaRPr lang="ru-RU" b="1" dirty="0"/>
          </a:p>
        </p:txBody>
      </p:sp>
      <p:sp>
        <p:nvSpPr>
          <p:cNvPr id="29" name="Стрелка вниз 28"/>
          <p:cNvSpPr/>
          <p:nvPr/>
        </p:nvSpPr>
        <p:spPr>
          <a:xfrm rot="19707673">
            <a:off x="4727175" y="4515156"/>
            <a:ext cx="437219" cy="910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 rot="19380556">
            <a:off x="6824821" y="4485619"/>
            <a:ext cx="426296" cy="893566"/>
          </a:xfrm>
          <a:prstGeom prst="downArrow">
            <a:avLst>
              <a:gd name="adj1" fmla="val 422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19681855">
            <a:off x="2828799" y="4489083"/>
            <a:ext cx="526114" cy="943023"/>
          </a:xfrm>
          <a:prstGeom prst="downArrow">
            <a:avLst>
              <a:gd name="adj1" fmla="val 422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49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2C37B-1757-41E4-8A8D-C9BE7B39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4DEC10-3BD1-4CFD-B616-EE32B4D83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kk-KZ" spc="-2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Түркістан облысы бойынша ШЖМ жұмысы жаңдансын;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kk-KZ" spc="-2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Назарбаев зияткерлік мектебі, Дарын-мамандандырылған мектептер, білім инновация лицейлерімен серіктестік аясында  шағын жинақты мектептердің желілік, қауымдастық  жұмысы қолға алынсын;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Түркістан облысы білім басқармасы білім беруді дамыту орталығының Отырар ауданында өткізілген </a:t>
            </a:r>
            <a:r>
              <a:rPr lang="kk-KZ" dirty="0">
                <a:latin typeface="Times New Roman"/>
                <a:ea typeface="Calibri"/>
                <a:cs typeface="Times New Roman"/>
              </a:rPr>
              <a:t>оқыту семинарының  </a:t>
            </a:r>
            <a:r>
              <a:rPr lang="kk-KZ" dirty="0">
                <a:latin typeface="Times New Roman"/>
                <a:ea typeface="Times New Roman"/>
                <a:cs typeface="Times New Roman"/>
              </a:rPr>
              <a:t>жұмысы назарға алынып, білім бөлімінің әдістемелік кабинет әдіскері аудандағы шағын    жинақты мектеп педагогтеріне  </a:t>
            </a:r>
            <a:r>
              <a:rPr lang="kk-KZ" dirty="0">
                <a:latin typeface="Times New Roman"/>
                <a:ea typeface="Calibri"/>
                <a:cs typeface="Times New Roman"/>
              </a:rPr>
              <a:t>«Lesson Study»</a:t>
            </a:r>
            <a:r>
              <a:rPr lang="kk-KZ" dirty="0">
                <a:latin typeface="Times New Roman"/>
                <a:ea typeface="Times New Roman"/>
                <a:cs typeface="Times New Roman"/>
              </a:rPr>
              <a:t> әдісін қолдану тәжірбиесін пайдалану бойынша наурыз айында 2 сабақ, сәуір айында 2 сабақ, мамыр айында 2 сабақ оқыту семинарлары мен жеке кеңестерді ұйымдастыру және  сабақтар өткізсін;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kk-KZ" spc="-2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Оқушыларымыздың осал тұстарын жою, жан-жақты дамыту үшін қосымша үйірмелер жұмысы, оқудан тыс іс-шаралар және жергілікті қоғамдастықпен (Жастар орталығы, оқушылар сарайы т.б) бірлесе жұмыс жасауды күшейту.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3709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6197</TotalTime>
  <Words>318</Words>
  <Application>Microsoft Office PowerPoint</Application>
  <PresentationFormat>Широкоэкранный</PresentationFormat>
  <Paragraphs>62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ТҮРКІСТАН ОБЛЫСЫ БІЛІМ БЕРУДІ ДАМЫТУ ОРТАЛЫҒЫ ИННОВАЦИЯ ЖӘНЕ СТРАТЕГИЯЛЫҚ ЖОСПАРЛАУ КАФЕДРАСЫ </vt:lpstr>
      <vt:lpstr>Презентация PowerPoint</vt:lpstr>
      <vt:lpstr>Презентация PowerPoint</vt:lpstr>
      <vt:lpstr>Презентация PowerPoint</vt:lpstr>
      <vt:lpstr>ҰСЫНЫС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295</cp:revision>
  <cp:lastPrinted>2024-02-21T11:42:36Z</cp:lastPrinted>
  <dcterms:created xsi:type="dcterms:W3CDTF">2016-06-16T09:15:07Z</dcterms:created>
  <dcterms:modified xsi:type="dcterms:W3CDTF">2024-04-05T12:51:36Z</dcterms:modified>
</cp:coreProperties>
</file>